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3" r:id="rId5"/>
    <p:sldId id="277" r:id="rId6"/>
    <p:sldId id="261" r:id="rId7"/>
    <p:sldId id="262" r:id="rId8"/>
    <p:sldId id="272" r:id="rId9"/>
    <p:sldId id="264" r:id="rId10"/>
    <p:sldId id="266" r:id="rId11"/>
    <p:sldId id="284" r:id="rId12"/>
    <p:sldId id="286" r:id="rId13"/>
    <p:sldId id="267" r:id="rId14"/>
    <p:sldId id="268" r:id="rId15"/>
    <p:sldId id="287" r:id="rId16"/>
    <p:sldId id="288" r:id="rId17"/>
    <p:sldId id="289"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794" autoAdjust="0"/>
  </p:normalViewPr>
  <p:slideViewPr>
    <p:cSldViewPr snapToGrid="0">
      <p:cViewPr varScale="1">
        <p:scale>
          <a:sx n="114" d="100"/>
          <a:sy n="114" d="100"/>
        </p:scale>
        <p:origin x="41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11/28/2022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11/28/2022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320700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15709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89486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355304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110179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98891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618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29416451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pPr algn="ctr"/>
            <a:r>
              <a:rPr lang="en-US" dirty="0"/>
              <a:t>ACT Property </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pPr algn="ctr"/>
            <a:r>
              <a:rPr lang="en-GB" b="0" i="0" dirty="0">
                <a:solidFill>
                  <a:srgbClr val="92D050"/>
                </a:solidFill>
                <a:effectLst/>
                <a:latin typeface="Lato" panose="020F0502020204030203" pitchFamily="34" charset="0"/>
              </a:rPr>
              <a:t>IS 2021 THE YEAR TO enter the PROPERTY market IN CANBERRA?</a:t>
            </a:r>
          </a:p>
          <a:p>
            <a:endParaRPr lang="en-US" dirty="0"/>
          </a:p>
        </p:txBody>
      </p:sp>
      <p:pic>
        <p:nvPicPr>
          <p:cNvPr id="6" name="Picture Placeholder 5" descr="A person standing in front of a building">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414221" y="221359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CED4EDD-D0DE-C6E8-9FB2-00C83931BD51}"/>
              </a:ext>
            </a:extLst>
          </p:cNvPr>
          <p:cNvPicPr>
            <a:picLocks noChangeAspect="1"/>
          </p:cNvPicPr>
          <p:nvPr/>
        </p:nvPicPr>
        <p:blipFill>
          <a:blip r:embed="rId4"/>
          <a:stretch>
            <a:fillRect/>
          </a:stretch>
        </p:blipFill>
        <p:spPr>
          <a:xfrm>
            <a:off x="570085" y="3133725"/>
            <a:ext cx="2184854" cy="461530"/>
          </a:xfrm>
          <a:prstGeom prst="rect">
            <a:avLst/>
          </a:prstGeo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432000" y="432000"/>
            <a:ext cx="11329200" cy="576000"/>
          </a:xfrm>
        </p:spPr>
        <p:txBody>
          <a:bodyPr/>
          <a:lstStyle/>
          <a:p>
            <a:r>
              <a:rPr lang="en-US" dirty="0"/>
              <a:t>			Home page for the location view</a:t>
            </a:r>
          </a:p>
        </p:txBody>
      </p:sp>
      <p:sp>
        <p:nvSpPr>
          <p:cNvPr id="18" name="Text Placeholder 17">
            <a:extLst>
              <a:ext uri="{FF2B5EF4-FFF2-40B4-BE49-F238E27FC236}">
                <a16:creationId xmlns:a16="http://schemas.microsoft.com/office/drawing/2014/main" id="{0F02D4E5-96A4-43A6-915C-A5DC22FEA1F0}"/>
              </a:ext>
            </a:extLst>
          </p:cNvPr>
          <p:cNvSpPr>
            <a:spLocks noGrp="1"/>
          </p:cNvSpPr>
          <p:nvPr>
            <p:ph type="body" sz="quarter" idx="20"/>
          </p:nvPr>
        </p:nvSpPr>
        <p:spPr/>
        <p:txBody>
          <a:bodyPr/>
          <a:lstStyle/>
          <a:p>
            <a:r>
              <a:rPr lang="en-US" dirty="0"/>
              <a:t>			Starting with </a:t>
            </a:r>
            <a:r>
              <a:rPr lang="en-US" dirty="0" err="1"/>
              <a:t>animiejs</a:t>
            </a:r>
            <a:r>
              <a:rPr lang="en-US" dirty="0"/>
              <a:t> and plotting all the sales.</a:t>
            </a:r>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p:txBody>
          <a:bodyPr/>
          <a:lstStyle/>
          <a:p>
            <a:endParaRPr lang="en-US" dirty="0"/>
          </a:p>
        </p:txBody>
      </p:sp>
      <p:pic>
        <p:nvPicPr>
          <p:cNvPr id="7" name="Content Placeholder 6" descr="Map&#10;&#10;Description automatically generated">
            <a:extLst>
              <a:ext uri="{FF2B5EF4-FFF2-40B4-BE49-F238E27FC236}">
                <a16:creationId xmlns:a16="http://schemas.microsoft.com/office/drawing/2014/main" id="{4FC367B5-7007-CD6F-20E8-D43FFF084EAB}"/>
              </a:ext>
            </a:extLst>
          </p:cNvPr>
          <p:cNvPicPr>
            <a:picLocks noGrp="1" noChangeAspect="1"/>
          </p:cNvPicPr>
          <p:nvPr>
            <p:ph sz="half" idx="2"/>
          </p:nvPr>
        </p:nvPicPr>
        <p:blipFill>
          <a:blip r:embed="rId3"/>
          <a:stretch>
            <a:fillRect/>
          </a:stretch>
        </p:blipFill>
        <p:spPr>
          <a:xfrm>
            <a:off x="1011164" y="1405162"/>
            <a:ext cx="9315683" cy="4815281"/>
          </a:xfrm>
        </p:spPr>
      </p:pic>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fld id="{B67B645E-C5E5-4727-B977-D372A0AA71D9}" type="slidenum">
              <a:rPr lang="en-US" smtClean="0"/>
              <a:pPr/>
              <a:t>10</a:t>
            </a:fld>
            <a:endParaRPr lang="en-US" dirty="0"/>
          </a:p>
        </p:txBody>
      </p:sp>
    </p:spTree>
    <p:extLst>
      <p:ext uri="{BB962C8B-B14F-4D97-AF65-F5344CB8AC3E}">
        <p14:creationId xmlns:p14="http://schemas.microsoft.com/office/powerpoint/2010/main" val="229941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lstStyle/>
          <a:p>
            <a:r>
              <a:rPr lang="en-US" dirty="0"/>
              <a:t>The second layer has a Terrain view</a:t>
            </a:r>
          </a:p>
        </p:txBody>
      </p:sp>
      <p:sp>
        <p:nvSpPr>
          <p:cNvPr id="18" name="Slide Number Placeholder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a:lstStyle/>
          <a:p>
            <a:pPr algn="ctr"/>
            <a:fld id="{B67B645E-C5E5-4727-B977-D372A0AA71D9}" type="slidenum">
              <a:rPr lang="en-US" smtClean="0"/>
              <a:pPr algn="ctr"/>
              <a:t>11</a:t>
            </a:fld>
            <a:endParaRPr lang="en-US" dirty="0"/>
          </a:p>
        </p:txBody>
      </p:sp>
      <p:pic>
        <p:nvPicPr>
          <p:cNvPr id="22" name="Picture 21" descr="A picture containing text, tree, forest, wooded&#10;&#10;Description automatically generated">
            <a:extLst>
              <a:ext uri="{FF2B5EF4-FFF2-40B4-BE49-F238E27FC236}">
                <a16:creationId xmlns:a16="http://schemas.microsoft.com/office/drawing/2014/main" id="{CCE58A55-BA07-7DAD-A702-6B9495CF1024}"/>
              </a:ext>
            </a:extLst>
          </p:cNvPr>
          <p:cNvPicPr>
            <a:picLocks noChangeAspect="1"/>
          </p:cNvPicPr>
          <p:nvPr/>
        </p:nvPicPr>
        <p:blipFill>
          <a:blip r:embed="rId3"/>
          <a:stretch>
            <a:fillRect/>
          </a:stretch>
        </p:blipFill>
        <p:spPr>
          <a:xfrm>
            <a:off x="0" y="926596"/>
            <a:ext cx="12192000" cy="5396230"/>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0A3B60-E9D6-BC6E-9ABF-625D03FA7FA5}"/>
              </a:ext>
            </a:extLst>
          </p:cNvPr>
          <p:cNvSpPr>
            <a:spLocks noGrp="1"/>
          </p:cNvSpPr>
          <p:nvPr>
            <p:ph type="title"/>
          </p:nvPr>
        </p:nvSpPr>
        <p:spPr>
          <a:xfrm>
            <a:off x="432000" y="100668"/>
            <a:ext cx="11329200" cy="436227"/>
          </a:xfrm>
        </p:spPr>
        <p:txBody>
          <a:bodyPr/>
          <a:lstStyle/>
          <a:p>
            <a:r>
              <a:rPr lang="en-US" sz="1800" b="0" dirty="0">
                <a:latin typeface="Calibri body"/>
              </a:rPr>
              <a:t>					The property type view</a:t>
            </a:r>
            <a:endParaRPr lang="en-AU" sz="1800" b="0" dirty="0">
              <a:latin typeface="Calibri body"/>
            </a:endParaRPr>
          </a:p>
        </p:txBody>
      </p:sp>
      <p:sp>
        <p:nvSpPr>
          <p:cNvPr id="12" name="Slide Number Placeholder 11">
            <a:extLst>
              <a:ext uri="{FF2B5EF4-FFF2-40B4-BE49-F238E27FC236}">
                <a16:creationId xmlns:a16="http://schemas.microsoft.com/office/drawing/2014/main" id="{065F8DB2-EA2A-2C3A-E595-656280A21D86}"/>
              </a:ext>
            </a:extLst>
          </p:cNvPr>
          <p:cNvSpPr>
            <a:spLocks noGrp="1"/>
          </p:cNvSpPr>
          <p:nvPr>
            <p:ph type="sldNum" sz="quarter" idx="36"/>
          </p:nvPr>
        </p:nvSpPr>
        <p:spPr/>
        <p:txBody>
          <a:bodyPr/>
          <a:lstStyle/>
          <a:p>
            <a:fld id="{B67B645E-C5E5-4727-B977-D372A0AA71D9}" type="slidenum">
              <a:rPr lang="en-US" noProof="0" smtClean="0"/>
              <a:pPr/>
              <a:t>12</a:t>
            </a:fld>
            <a:endParaRPr lang="en-US" noProof="0"/>
          </a:p>
        </p:txBody>
      </p:sp>
      <p:pic>
        <p:nvPicPr>
          <p:cNvPr id="15" name="Picture 14" descr="Map&#10;&#10;Description automatically generated">
            <a:extLst>
              <a:ext uri="{FF2B5EF4-FFF2-40B4-BE49-F238E27FC236}">
                <a16:creationId xmlns:a16="http://schemas.microsoft.com/office/drawing/2014/main" id="{B8FA060A-A228-B659-F5C0-1CF41F445CEE}"/>
              </a:ext>
            </a:extLst>
          </p:cNvPr>
          <p:cNvPicPr>
            <a:picLocks noChangeAspect="1"/>
          </p:cNvPicPr>
          <p:nvPr/>
        </p:nvPicPr>
        <p:blipFill>
          <a:blip r:embed="rId2"/>
          <a:stretch>
            <a:fillRect/>
          </a:stretch>
        </p:blipFill>
        <p:spPr>
          <a:xfrm>
            <a:off x="432000" y="583000"/>
            <a:ext cx="11551541" cy="6090421"/>
          </a:xfrm>
          <a:prstGeom prst="rect">
            <a:avLst/>
          </a:prstGeom>
        </p:spPr>
      </p:pic>
    </p:spTree>
    <p:extLst>
      <p:ext uri="{BB962C8B-B14F-4D97-AF65-F5344CB8AC3E}">
        <p14:creationId xmlns:p14="http://schemas.microsoft.com/office/powerpoint/2010/main" val="302716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03DDC00-254A-578B-7647-3A3BE7AC4A58}"/>
              </a:ext>
            </a:extLst>
          </p:cNvPr>
          <p:cNvSpPr>
            <a:spLocks noGrp="1"/>
          </p:cNvSpPr>
          <p:nvPr>
            <p:ph type="sldNum" sz="quarter" idx="36"/>
          </p:nvPr>
        </p:nvSpPr>
        <p:spPr/>
        <p:txBody>
          <a:bodyPr/>
          <a:lstStyle/>
          <a:p>
            <a:fld id="{B67B645E-C5E5-4727-B977-D372A0AA71D9}" type="slidenum">
              <a:rPr lang="en-US" noProof="0" smtClean="0"/>
              <a:pPr/>
              <a:t>13</a:t>
            </a:fld>
            <a:endParaRPr lang="en-US" noProof="0"/>
          </a:p>
        </p:txBody>
      </p:sp>
      <p:pic>
        <p:nvPicPr>
          <p:cNvPr id="21" name="Picture 20" descr="Map&#10;&#10;Description automatically generated">
            <a:extLst>
              <a:ext uri="{FF2B5EF4-FFF2-40B4-BE49-F238E27FC236}">
                <a16:creationId xmlns:a16="http://schemas.microsoft.com/office/drawing/2014/main" id="{92400E21-E2B5-93E3-F05F-E5047C54B3B4}"/>
              </a:ext>
            </a:extLst>
          </p:cNvPr>
          <p:cNvPicPr>
            <a:picLocks noChangeAspect="1"/>
          </p:cNvPicPr>
          <p:nvPr/>
        </p:nvPicPr>
        <p:blipFill>
          <a:blip r:embed="rId2"/>
          <a:stretch>
            <a:fillRect/>
          </a:stretch>
        </p:blipFill>
        <p:spPr>
          <a:xfrm>
            <a:off x="0" y="72241"/>
            <a:ext cx="12192000" cy="6713517"/>
          </a:xfrm>
          <a:prstGeom prst="rect">
            <a:avLst/>
          </a:prstGeom>
        </p:spPr>
      </p:pic>
    </p:spTree>
    <p:extLst>
      <p:ext uri="{BB962C8B-B14F-4D97-AF65-F5344CB8AC3E}">
        <p14:creationId xmlns:p14="http://schemas.microsoft.com/office/powerpoint/2010/main" val="27876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6EE2BAF-79EF-9FE7-36E1-DE1693967274}"/>
              </a:ext>
            </a:extLst>
          </p:cNvPr>
          <p:cNvSpPr>
            <a:spLocks noGrp="1"/>
          </p:cNvSpPr>
          <p:nvPr>
            <p:ph type="sldNum" sz="quarter" idx="36"/>
          </p:nvPr>
        </p:nvSpPr>
        <p:spPr/>
        <p:txBody>
          <a:bodyPr/>
          <a:lstStyle/>
          <a:p>
            <a:fld id="{B67B645E-C5E5-4727-B977-D372A0AA71D9}" type="slidenum">
              <a:rPr lang="en-US" noProof="0" smtClean="0"/>
              <a:pPr/>
              <a:t>14</a:t>
            </a:fld>
            <a:endParaRPr lang="en-US" noProof="0"/>
          </a:p>
        </p:txBody>
      </p:sp>
      <p:pic>
        <p:nvPicPr>
          <p:cNvPr id="15" name="Picture 14" descr="Map&#10;&#10;Description automatically generated">
            <a:extLst>
              <a:ext uri="{FF2B5EF4-FFF2-40B4-BE49-F238E27FC236}">
                <a16:creationId xmlns:a16="http://schemas.microsoft.com/office/drawing/2014/main" id="{6B2B6BC3-A1E6-F511-5280-BC8B617B98AF}"/>
              </a:ext>
            </a:extLst>
          </p:cNvPr>
          <p:cNvPicPr>
            <a:picLocks noChangeAspect="1"/>
          </p:cNvPicPr>
          <p:nvPr/>
        </p:nvPicPr>
        <p:blipFill>
          <a:blip r:embed="rId2"/>
          <a:stretch>
            <a:fillRect/>
          </a:stretch>
        </p:blipFill>
        <p:spPr>
          <a:xfrm>
            <a:off x="0" y="132644"/>
            <a:ext cx="12192000" cy="6592712"/>
          </a:xfrm>
          <a:prstGeom prst="rect">
            <a:avLst/>
          </a:prstGeom>
        </p:spPr>
      </p:pic>
    </p:spTree>
    <p:extLst>
      <p:ext uri="{BB962C8B-B14F-4D97-AF65-F5344CB8AC3E}">
        <p14:creationId xmlns:p14="http://schemas.microsoft.com/office/powerpoint/2010/main" val="135445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dirty="0"/>
              <a:t>Visualization Purpose</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333100"/>
            <a:ext cx="4860000" cy="360000"/>
          </a:xfrm>
        </p:spPr>
        <p:txBody>
          <a:bodyPr/>
          <a:lstStyle/>
          <a:p>
            <a:r>
              <a:rPr lang="en-US" dirty="0"/>
              <a:t>Geographical view</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765100"/>
            <a:ext cx="4860000" cy="3207861"/>
          </a:xfrm>
        </p:spPr>
        <p:txBody>
          <a:bodyPr/>
          <a:lstStyle/>
          <a:p>
            <a:r>
              <a:rPr lang="en-US" dirty="0"/>
              <a:t>We have mapped the data of sale of property in ACT as per geographical location to get the idea of hot areas where maximum number of sales happened. Suburbs like Deakin, O Malley, Garran are the area which saw most deals closed.</a:t>
            </a:r>
          </a:p>
          <a:p>
            <a:pPr marL="0" indent="0">
              <a:buNone/>
            </a:pPr>
            <a:endParaRPr lang="en-US" noProof="1"/>
          </a:p>
          <a:p>
            <a:r>
              <a:rPr lang="en-US" noProof="1"/>
              <a:t> In terms of low movement areas Mitchel, Taylor, whitlam and hall were some of the areas which did not experience a lot of sales.</a:t>
            </a:r>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5715235" y="2333625"/>
            <a:ext cx="4860000" cy="358775"/>
          </a:xfrm>
        </p:spPr>
        <p:txBody>
          <a:bodyPr/>
          <a:lstStyle/>
          <a:p>
            <a:r>
              <a:rPr lang="en-US" dirty="0"/>
              <a:t>Property type view</a:t>
            </a:r>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5715234" y="2765425"/>
            <a:ext cx="5593125" cy="2888755"/>
          </a:xfrm>
        </p:spPr>
        <p:txBody>
          <a:bodyPr/>
          <a:lstStyle/>
          <a:p>
            <a:r>
              <a:rPr lang="en-US" noProof="1"/>
              <a:t>In the property type view sale of the houses were consistently spread over the state . Still Belconnen, and Flynn are leading the house sales.</a:t>
            </a:r>
          </a:p>
          <a:p>
            <a:r>
              <a:rPr lang="en-US" noProof="1"/>
              <a:t>For townhouses Lawson, Pine island, Issacs and cordon are the areas to look for.</a:t>
            </a:r>
          </a:p>
          <a:p>
            <a:endParaRPr lang="en-US" noProof="1"/>
          </a:p>
          <a:p>
            <a:r>
              <a:rPr lang="en-US" noProof="1"/>
              <a:t>Greenway, Woden, South Canberra and Kingston are suburbs which sold most units.</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15</a:t>
            </a:fld>
            <a:endParaRPr lang="en-US" dirty="0"/>
          </a:p>
        </p:txBody>
      </p:sp>
    </p:spTree>
    <p:extLst>
      <p:ext uri="{BB962C8B-B14F-4D97-AF65-F5344CB8AC3E}">
        <p14:creationId xmlns:p14="http://schemas.microsoft.com/office/powerpoint/2010/main" val="363586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t>Team </a:t>
            </a: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a:lstStyle/>
          <a:p>
            <a:pPr algn="ctr"/>
            <a:fld id="{B67B645E-C5E5-4727-B977-D372A0AA71D9}" type="slidenum">
              <a:rPr lang="en-US" smtClean="0"/>
              <a:pPr algn="ctr"/>
              <a:t>2</a:t>
            </a:fld>
            <a:endParaRPr lang="en-US"/>
          </a:p>
        </p:txBody>
      </p:sp>
      <p:pic>
        <p:nvPicPr>
          <p:cNvPr id="58" name="Picture 57">
            <a:extLst>
              <a:ext uri="{FF2B5EF4-FFF2-40B4-BE49-F238E27FC236}">
                <a16:creationId xmlns:a16="http://schemas.microsoft.com/office/drawing/2014/main" id="{796E0D96-E8DB-F2E3-C5E4-E0EEDF3F2513}"/>
              </a:ext>
            </a:extLst>
          </p:cNvPr>
          <p:cNvPicPr>
            <a:picLocks noChangeAspect="1"/>
          </p:cNvPicPr>
          <p:nvPr/>
        </p:nvPicPr>
        <p:blipFill>
          <a:blip r:embed="rId3"/>
          <a:stretch>
            <a:fillRect/>
          </a:stretch>
        </p:blipFill>
        <p:spPr>
          <a:xfrm>
            <a:off x="1316398" y="1270934"/>
            <a:ext cx="9704677" cy="4707554"/>
          </a:xfrm>
          <a:prstGeom prst="rect">
            <a:avLst/>
          </a:prstGeom>
        </p:spPr>
      </p:pic>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dirty="0"/>
              <a:t>Part 1 - Discussion</a:t>
            </a:r>
          </a:p>
        </p:txBody>
      </p:sp>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3625217" y="2639183"/>
            <a:ext cx="621792" cy="621792"/>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US" dirty="0"/>
              <a:t>Background</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p:txBody>
          <a:bodyPr/>
          <a:lstStyle/>
          <a:p>
            <a:r>
              <a:rPr lang="en-US" dirty="0"/>
              <a:t>Purpose of the data project and usefulness of tool</a:t>
            </a:r>
            <a:endParaRPr lang="en-US" noProof="1"/>
          </a:p>
          <a:p>
            <a:endParaRPr lang="en-US" dirty="0"/>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785104" y="2627907"/>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US" dirty="0"/>
              <a:t>Collecting Data </a:t>
            </a:r>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p:txBody>
          <a:bodyPr/>
          <a:lstStyle/>
          <a:p>
            <a:r>
              <a:rPr lang="en-US" noProof="1"/>
              <a:t>Raw data obtained and additional sources use to developed the project</a:t>
            </a:r>
          </a:p>
          <a:p>
            <a:endParaRPr lang="en-US" dirty="0"/>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494358" y="2639183"/>
            <a:ext cx="621792" cy="6217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US" dirty="0"/>
              <a:t>Data Cleaning</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p:txBody>
          <a:bodyPr/>
          <a:lstStyle/>
          <a:p>
            <a:r>
              <a:rPr lang="en-US" dirty="0"/>
              <a:t>Pandas, removing columns, filtering and additional columns</a:t>
            </a:r>
            <a:endParaRPr lang="en-US" noProof="1"/>
          </a:p>
          <a:p>
            <a:endParaRPr lang="en-US" dirty="0"/>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biLevel thresh="25000"/>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7886935" y="2596989"/>
            <a:ext cx="621792" cy="6217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dirty="0"/>
              <a:t>Web Design </a:t>
            </a:r>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p:txBody>
          <a:bodyPr/>
          <a:lstStyle/>
          <a:p>
            <a:r>
              <a:rPr lang="en-US" dirty="0"/>
              <a:t>Html and Java scripts used in the design work</a:t>
            </a:r>
            <a:endParaRPr lang="en-US" noProof="1"/>
          </a:p>
          <a:p>
            <a:endParaRPr lang="en-US" dirty="0"/>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biLevel thresh="25000"/>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075850" y="2692023"/>
            <a:ext cx="621792" cy="621792"/>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dirty="0"/>
              <a:t>Data Comparison</a:t>
            </a: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p:txBody>
          <a:bodyPr/>
          <a:lstStyle/>
          <a:p>
            <a:r>
              <a:rPr lang="en-US" dirty="0"/>
              <a:t>Plotting data to show the trends for decision making</a:t>
            </a:r>
            <a:endParaRPr lang="en-US" noProof="1"/>
          </a:p>
          <a:p>
            <a:endParaRPr lang="en-US" dirty="0"/>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3</a:t>
            </a:fld>
            <a:endParaRPr lang="en-US" dirty="0"/>
          </a:p>
        </p:txBody>
      </p:sp>
    </p:spTree>
    <p:extLst>
      <p:ext uri="{BB962C8B-B14F-4D97-AF65-F5344CB8AC3E}">
        <p14:creationId xmlns:p14="http://schemas.microsoft.com/office/powerpoint/2010/main" val="2712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gray">
          <a:xfrm>
            <a:off x="7859468" y="1434059"/>
            <a:ext cx="3863221" cy="720000"/>
          </a:xfrm>
        </p:spPr>
        <p:txBody>
          <a:bodyPr/>
          <a:lstStyle/>
          <a:p>
            <a:pPr algn="ctr"/>
            <a:r>
              <a:rPr lang="en-GB" sz="4800" b="0" i="0" dirty="0">
                <a:effectLst/>
                <a:latin typeface="Lato" panose="020F0502020204030203" pitchFamily="34" charset="0"/>
              </a:rPr>
              <a:t>Background</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gray">
          <a:xfrm>
            <a:off x="7859469" y="2774373"/>
            <a:ext cx="3863221" cy="2349171"/>
          </a:xfrm>
        </p:spPr>
        <p:txBody>
          <a:bodyPr/>
          <a:lstStyle/>
          <a:p>
            <a:pPr algn="l"/>
            <a:r>
              <a:rPr lang="en-GB" sz="1400" b="0" i="0" dirty="0">
                <a:effectLst/>
                <a:latin typeface="Lato" panose="020F0502020204030203" pitchFamily="34" charset="0"/>
              </a:rPr>
              <a:t>While property prices are still in an upward trajectory, should owners sell now or when prices peak? Property in Canberra hasn’t seen such a sharp rise in price for a while. Last year, as one of the best performing cities in Australia, asking prices for homes in Canberra rose by 3.6% and units by 2.2% towards the end of 2020 – however with certain big changes impacting the property market country-wide – who knows what they’ll do this year. The Canberran market is particularly well-rounded because we’ve managed to sharply increase the number of people moving to the ACT, looking to experience the fantastic quality of life living in the “Bush Capital” has to offer. This is thanks to some savvy marketing from the CBR Group, and as we all know is greatly boosted by our strong Public Service sector.</a:t>
            </a:r>
            <a:r>
              <a:rPr lang="en-US" sz="1400" noProof="1"/>
              <a:t>.</a:t>
            </a:r>
          </a:p>
        </p:txBody>
      </p:sp>
      <p:pic>
        <p:nvPicPr>
          <p:cNvPr id="27" name="Picture Placeholder 26" descr="Teacher">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469310" y="4256094"/>
            <a:ext cx="1620000" cy="360000"/>
          </a:xfrm>
        </p:spPr>
        <p:txBody>
          <a:bodyPr/>
          <a:lstStyle/>
          <a:p>
            <a:r>
              <a:rPr lang="en-US" dirty="0"/>
              <a:t>Question?</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431800" y="4756649"/>
            <a:ext cx="1620000" cy="1218124"/>
          </a:xfrm>
        </p:spPr>
        <p:txBody>
          <a:bodyPr/>
          <a:lstStyle/>
          <a:p>
            <a:r>
              <a:rPr lang="en-GB" b="0" i="0" dirty="0">
                <a:solidFill>
                  <a:srgbClr val="777777"/>
                </a:solidFill>
                <a:effectLst/>
                <a:latin typeface="Lato" panose="020F0502020204030203" pitchFamily="34" charset="0"/>
              </a:rPr>
              <a:t>While property prices are still in an upward trajectory, should owners sell now or when prices peak?</a:t>
            </a:r>
            <a:endParaRPr lang="en-US" dirty="0"/>
          </a:p>
        </p:txBody>
      </p:sp>
      <p:pic>
        <p:nvPicPr>
          <p:cNvPr id="29" name="Picture Placeholder 28" descr="Lecturer">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p:txBody>
          <a:bodyPr/>
          <a:lstStyle/>
          <a:p>
            <a:r>
              <a:rPr lang="en-US" dirty="0"/>
              <a:t>Question?</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p:txBody>
          <a:bodyPr/>
          <a:lstStyle/>
          <a:p>
            <a:r>
              <a:rPr lang="en-GB" b="0" i="0" dirty="0">
                <a:solidFill>
                  <a:srgbClr val="777777"/>
                </a:solidFill>
                <a:effectLst/>
                <a:latin typeface="Lato" panose="020F0502020204030203" pitchFamily="34" charset="0"/>
              </a:rPr>
              <a:t> is 2021 really the best year to sell a house?</a:t>
            </a:r>
            <a:endParaRPr lang="en-US" dirty="0"/>
          </a:p>
        </p:txBody>
      </p:sp>
      <p:pic>
        <p:nvPicPr>
          <p:cNvPr id="31" name="Picture Placeholder 30" descr="Coin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p:txBody>
          <a:bodyPr/>
          <a:lstStyle/>
          <a:p>
            <a:r>
              <a:rPr lang="en-US" dirty="0"/>
              <a:t>Questions?</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p:txBody>
          <a:bodyPr/>
          <a:lstStyle/>
          <a:p>
            <a:r>
              <a:rPr lang="en-GB" b="0" i="0" dirty="0">
                <a:solidFill>
                  <a:srgbClr val="777777"/>
                </a:solidFill>
                <a:effectLst/>
                <a:latin typeface="Lato" panose="020F0502020204030203" pitchFamily="34" charset="0"/>
              </a:rPr>
              <a:t>Benefits of selling your property in 2021?</a:t>
            </a:r>
            <a:endParaRPr lang="en-US" dirty="0"/>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a:lstStyle/>
          <a:p>
            <a:pPr algn="ctr"/>
            <a:fld id="{B67B645E-C5E5-4727-B977-D372A0AA71D9}" type="slidenum">
              <a:rPr lang="en-US" smtClean="0"/>
              <a:pPr algn="ctr"/>
              <a:t>4</a:t>
            </a:fld>
            <a:endParaRPr lang="en-US" dirty="0"/>
          </a:p>
        </p:txBody>
      </p:sp>
    </p:spTree>
    <p:extLst>
      <p:ext uri="{BB962C8B-B14F-4D97-AF65-F5344CB8AC3E}">
        <p14:creationId xmlns:p14="http://schemas.microsoft.com/office/powerpoint/2010/main" val="337845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dirty="0"/>
              <a:t>Data Cleaning</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p:txBody>
          <a:bodyPr/>
          <a:lstStyle/>
          <a:p>
            <a:r>
              <a:rPr lang="en-US" sz="2400" b="1" dirty="0"/>
              <a:t>Finding Data</a:t>
            </a:r>
            <a:br>
              <a:rPr lang="en-US" dirty="0"/>
            </a:br>
            <a:r>
              <a:rPr lang="en-US" dirty="0"/>
              <a:t>Looking for sufficient details </a:t>
            </a:r>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a:lstStyle/>
          <a:p>
            <a:endParaRPr lang="en-US" dirty="0"/>
          </a:p>
          <a:p>
            <a:endParaRPr lang="en-US"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p:txBody>
          <a:bodyPr/>
          <a:lstStyle/>
          <a:p>
            <a:r>
              <a:rPr lang="en-US" sz="2400" b="1" dirty="0"/>
              <a:t>Cleaning Data</a:t>
            </a:r>
            <a:br>
              <a:rPr lang="en-US" dirty="0"/>
            </a:br>
            <a:r>
              <a:rPr lang="en-US" dirty="0"/>
              <a:t>Deciding what data to focus on</a:t>
            </a:r>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a:lstStyle/>
          <a:p>
            <a:endParaRPr lang="en-US" dirty="0"/>
          </a:p>
          <a:p>
            <a:endParaRPr lang="en-US"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p:txBody>
          <a:bodyPr/>
          <a:lstStyle/>
          <a:p>
            <a:r>
              <a:rPr lang="en-US" sz="2400" b="1" dirty="0"/>
              <a:t>Importing Data</a:t>
            </a:r>
            <a:br>
              <a:rPr lang="en-US" dirty="0"/>
            </a:br>
            <a:r>
              <a:rPr lang="en-US" dirty="0"/>
              <a:t>PANDAS, SQL, VS Code</a:t>
            </a:r>
          </a:p>
        </p:txBody>
      </p:sp>
      <p:pic>
        <p:nvPicPr>
          <p:cNvPr id="20" name="Content Placeholder 19">
            <a:extLst>
              <a:ext uri="{FF2B5EF4-FFF2-40B4-BE49-F238E27FC236}">
                <a16:creationId xmlns:a16="http://schemas.microsoft.com/office/drawing/2014/main" id="{D05E5C5C-69FA-DE87-E0B5-58E3F4E75977}"/>
              </a:ext>
            </a:extLst>
          </p:cNvPr>
          <p:cNvPicPr>
            <a:picLocks noGrp="1" noChangeAspect="1"/>
          </p:cNvPicPr>
          <p:nvPr>
            <p:ph idx="16"/>
          </p:nvPr>
        </p:nvPicPr>
        <p:blipFill>
          <a:blip r:embed="rId3"/>
          <a:stretch>
            <a:fillRect/>
          </a:stretch>
        </p:blipFill>
        <p:spPr>
          <a:xfrm>
            <a:off x="9439048" y="2703222"/>
            <a:ext cx="1777564" cy="1584000"/>
          </a:xfrm>
        </p:spPr>
      </p:pic>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5</a:t>
            </a:fld>
            <a:endParaRPr lang="en-US" dirty="0"/>
          </a:p>
        </p:txBody>
      </p:sp>
      <p:pic>
        <p:nvPicPr>
          <p:cNvPr id="12" name="Picture 11">
            <a:extLst>
              <a:ext uri="{FF2B5EF4-FFF2-40B4-BE49-F238E27FC236}">
                <a16:creationId xmlns:a16="http://schemas.microsoft.com/office/drawing/2014/main" id="{FBCE4EE1-80FA-9CBC-57F7-140949DD380F}"/>
              </a:ext>
            </a:extLst>
          </p:cNvPr>
          <p:cNvPicPr>
            <a:picLocks noChangeAspect="1"/>
          </p:cNvPicPr>
          <p:nvPr/>
        </p:nvPicPr>
        <p:blipFill>
          <a:blip r:embed="rId4"/>
          <a:stretch>
            <a:fillRect/>
          </a:stretch>
        </p:blipFill>
        <p:spPr>
          <a:xfrm>
            <a:off x="576490" y="2703222"/>
            <a:ext cx="2951018" cy="2864555"/>
          </a:xfrm>
          <a:prstGeom prst="rect">
            <a:avLst/>
          </a:prstGeom>
        </p:spPr>
      </p:pic>
      <p:pic>
        <p:nvPicPr>
          <p:cNvPr id="16" name="Picture 15">
            <a:extLst>
              <a:ext uri="{FF2B5EF4-FFF2-40B4-BE49-F238E27FC236}">
                <a16:creationId xmlns:a16="http://schemas.microsoft.com/office/drawing/2014/main" id="{461630A8-E245-6E75-A38E-1CA22E0FE78E}"/>
              </a:ext>
            </a:extLst>
          </p:cNvPr>
          <p:cNvPicPr>
            <a:picLocks noChangeAspect="1"/>
          </p:cNvPicPr>
          <p:nvPr/>
        </p:nvPicPr>
        <p:blipFill>
          <a:blip r:embed="rId5"/>
          <a:stretch>
            <a:fillRect/>
          </a:stretch>
        </p:blipFill>
        <p:spPr>
          <a:xfrm>
            <a:off x="4503964" y="2642687"/>
            <a:ext cx="3099093" cy="3155440"/>
          </a:xfrm>
          <a:prstGeom prst="rect">
            <a:avLst/>
          </a:prstGeom>
        </p:spPr>
      </p:pic>
      <p:pic>
        <p:nvPicPr>
          <p:cNvPr id="18" name="Picture 17">
            <a:extLst>
              <a:ext uri="{FF2B5EF4-FFF2-40B4-BE49-F238E27FC236}">
                <a16:creationId xmlns:a16="http://schemas.microsoft.com/office/drawing/2014/main" id="{D688876A-1926-4F1D-182A-E4C58956DE36}"/>
              </a:ext>
            </a:extLst>
          </p:cNvPr>
          <p:cNvPicPr>
            <a:picLocks noChangeAspect="1"/>
          </p:cNvPicPr>
          <p:nvPr/>
        </p:nvPicPr>
        <p:blipFill>
          <a:blip r:embed="rId6"/>
          <a:stretch>
            <a:fillRect/>
          </a:stretch>
        </p:blipFill>
        <p:spPr>
          <a:xfrm>
            <a:off x="8971457" y="4314223"/>
            <a:ext cx="2552062" cy="1765115"/>
          </a:xfrm>
          <a:prstGeom prst="rect">
            <a:avLst/>
          </a:prstGeom>
        </p:spPr>
      </p:pic>
    </p:spTree>
    <p:extLst>
      <p:ext uri="{BB962C8B-B14F-4D97-AF65-F5344CB8AC3E}">
        <p14:creationId xmlns:p14="http://schemas.microsoft.com/office/powerpoint/2010/main" val="160138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7651012" y="947452"/>
            <a:ext cx="3863221" cy="1258052"/>
          </a:xfrm>
        </p:spPr>
        <p:txBody>
          <a:bodyPr/>
          <a:lstStyle/>
          <a:p>
            <a:pPr algn="ctr"/>
            <a:r>
              <a:rPr lang="en-US" dirty="0"/>
              <a:t>Web Design</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a:xfrm>
            <a:off x="7578276" y="2493819"/>
            <a:ext cx="3863221" cy="2773634"/>
          </a:xfrm>
        </p:spPr>
        <p:txBody>
          <a:bodyPr/>
          <a:lstStyle/>
          <a:p>
            <a:pPr algn="l"/>
            <a:r>
              <a:rPr lang="en-US" noProof="1"/>
              <a:t>- Home </a:t>
            </a:r>
          </a:p>
          <a:p>
            <a:pPr algn="l"/>
            <a:r>
              <a:rPr lang="en-US" noProof="1"/>
              <a:t>- Data Comparison</a:t>
            </a:r>
          </a:p>
          <a:p>
            <a:pPr algn="l"/>
            <a:r>
              <a:rPr lang="en-US" noProof="1"/>
              <a:t>- Location View</a:t>
            </a:r>
          </a:p>
          <a:p>
            <a:pPr algn="l"/>
            <a:r>
              <a:rPr lang="en-US" noProof="1"/>
              <a:t>- Data Set </a:t>
            </a:r>
          </a:p>
          <a:p>
            <a:pPr algn="l"/>
            <a:r>
              <a:rPr lang="en-US" noProof="1"/>
              <a:t>- Data Source Link  </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6</a:t>
            </a:fld>
            <a:endParaRPr lang="en-US" dirty="0"/>
          </a:p>
        </p:txBody>
      </p:sp>
      <p:sp>
        <p:nvSpPr>
          <p:cNvPr id="6" name="Picture Placeholder 5">
            <a:extLst>
              <a:ext uri="{FF2B5EF4-FFF2-40B4-BE49-F238E27FC236}">
                <a16:creationId xmlns:a16="http://schemas.microsoft.com/office/drawing/2014/main" id="{EE210077-88AF-7237-2276-55F219F71DF8}"/>
              </a:ext>
            </a:extLst>
          </p:cNvPr>
          <p:cNvSpPr>
            <a:spLocks noGrp="1"/>
          </p:cNvSpPr>
          <p:nvPr>
            <p:ph type="pic" sz="quarter" idx="13"/>
          </p:nvPr>
        </p:nvSpPr>
        <p:spPr/>
      </p:sp>
      <p:pic>
        <p:nvPicPr>
          <p:cNvPr id="8" name="Picture 7">
            <a:extLst>
              <a:ext uri="{FF2B5EF4-FFF2-40B4-BE49-F238E27FC236}">
                <a16:creationId xmlns:a16="http://schemas.microsoft.com/office/drawing/2014/main" id="{C97B8C12-50B0-639E-3702-8A5B406C9367}"/>
              </a:ext>
            </a:extLst>
          </p:cNvPr>
          <p:cNvPicPr>
            <a:picLocks noChangeAspect="1"/>
          </p:cNvPicPr>
          <p:nvPr/>
        </p:nvPicPr>
        <p:blipFill>
          <a:blip r:embed="rId3"/>
          <a:stretch>
            <a:fillRect/>
          </a:stretch>
        </p:blipFill>
        <p:spPr>
          <a:xfrm>
            <a:off x="-1" y="947452"/>
            <a:ext cx="5703889" cy="4320000"/>
          </a:xfrm>
          <a:prstGeom prst="rect">
            <a:avLst/>
          </a:prstGeom>
        </p:spPr>
      </p:pic>
    </p:spTree>
    <p:extLst>
      <p:ext uri="{BB962C8B-B14F-4D97-AF65-F5344CB8AC3E}">
        <p14:creationId xmlns:p14="http://schemas.microsoft.com/office/powerpoint/2010/main" val="134464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Data Comparison</a:t>
            </a:r>
          </a:p>
        </p:txBody>
      </p:sp>
      <p:sp>
        <p:nvSpPr>
          <p:cNvPr id="4" name="Text Placeholder 3">
            <a:extLst>
              <a:ext uri="{FF2B5EF4-FFF2-40B4-BE49-F238E27FC236}">
                <a16:creationId xmlns:a16="http://schemas.microsoft.com/office/drawing/2014/main" id="{A129710F-626E-47E6-9916-873AC71C7279}"/>
              </a:ext>
            </a:extLst>
          </p:cNvPr>
          <p:cNvSpPr>
            <a:spLocks noGrp="1"/>
          </p:cNvSpPr>
          <p:nvPr>
            <p:ph type="body" sz="quarter" idx="13"/>
          </p:nvPr>
        </p:nvSpPr>
        <p:spPr/>
        <p:txBody>
          <a:bodyPr/>
          <a:lstStyle/>
          <a:p>
            <a:r>
              <a:rPr lang="en-US" dirty="0"/>
              <a:t>Comparing total property type sold and average sold price 2019 v 2020</a:t>
            </a:r>
          </a:p>
        </p:txBody>
      </p:sp>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p:txBody>
          <a:bodyPr/>
          <a:lstStyle/>
          <a:p>
            <a:r>
              <a:rPr lang="en-US"/>
              <a:t>Research</a:t>
            </a:r>
            <a:endParaRPr lang="en-US" dirty="0"/>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p:txBody>
          <a:bodyPr/>
          <a:lstStyle/>
          <a:p>
            <a:r>
              <a:rPr lang="en-US"/>
              <a:t>Lorem </a:t>
            </a:r>
            <a:r>
              <a:rPr lang="en-US" noProof="1"/>
              <a:t>ipsum dolor sit amet, consectetur adipiscing elit. </a:t>
            </a:r>
          </a:p>
          <a:p>
            <a:endParaRPr lang="en-US" dirty="0"/>
          </a:p>
        </p:txBody>
      </p:sp>
      <p:pic>
        <p:nvPicPr>
          <p:cNvPr id="23" name="Picture Placeholder 22" descr="Group">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p:txBody>
          <a:bodyPr/>
          <a:lstStyle/>
          <a:p>
            <a:r>
              <a:rPr lang="en-US"/>
              <a:t>Finance</a:t>
            </a:r>
            <a:endParaRPr lang="en-US" dirty="0"/>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a:t>Lorem </a:t>
            </a:r>
            <a:r>
              <a:rPr lang="en-US" noProof="1"/>
              <a:t>ipsum dolor sit amet, consectetur adipiscing elit. </a:t>
            </a:r>
          </a:p>
          <a:p>
            <a:endParaRPr lang="en-US" dirty="0"/>
          </a:p>
        </p:txBody>
      </p:sp>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5">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p:txBody>
          <a:bodyPr/>
          <a:lstStyle/>
          <a:p>
            <a:r>
              <a:rPr lang="en-US"/>
              <a:t>Invest</a:t>
            </a:r>
            <a:endParaRPr lang="en-US" dirty="0"/>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p:txBody>
          <a:bodyPr/>
          <a:lstStyle/>
          <a:p>
            <a:r>
              <a:rPr lang="en-US"/>
              <a:t>Lorem </a:t>
            </a:r>
            <a:r>
              <a:rPr lang="en-US" noProof="1"/>
              <a:t>ipsum dolor sit amet, consectetur adipiscing elit. </a:t>
            </a:r>
          </a:p>
          <a:p>
            <a:endParaRPr lang="en-US" dirty="0"/>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7</a:t>
            </a:fld>
            <a:endParaRPr lang="en-US" dirty="0"/>
          </a:p>
        </p:txBody>
      </p:sp>
      <p:sp>
        <p:nvSpPr>
          <p:cNvPr id="12" name="Picture Placeholder 11">
            <a:extLst>
              <a:ext uri="{FF2B5EF4-FFF2-40B4-BE49-F238E27FC236}">
                <a16:creationId xmlns:a16="http://schemas.microsoft.com/office/drawing/2014/main" id="{862E969B-3164-043C-B380-5B025A3483E4}"/>
              </a:ext>
            </a:extLst>
          </p:cNvPr>
          <p:cNvSpPr>
            <a:spLocks noGrp="1"/>
          </p:cNvSpPr>
          <p:nvPr>
            <p:ph type="pic" sz="quarter" idx="47"/>
          </p:nvPr>
        </p:nvSpPr>
        <p:spPr/>
      </p:sp>
      <p:pic>
        <p:nvPicPr>
          <p:cNvPr id="16" name="Picture 15">
            <a:extLst>
              <a:ext uri="{FF2B5EF4-FFF2-40B4-BE49-F238E27FC236}">
                <a16:creationId xmlns:a16="http://schemas.microsoft.com/office/drawing/2014/main" id="{81B5E233-24A8-5CCC-1295-88FCD5464517}"/>
              </a:ext>
            </a:extLst>
          </p:cNvPr>
          <p:cNvPicPr>
            <a:picLocks noChangeAspect="1"/>
          </p:cNvPicPr>
          <p:nvPr/>
        </p:nvPicPr>
        <p:blipFill>
          <a:blip r:embed="rId7"/>
          <a:stretch>
            <a:fillRect/>
          </a:stretch>
        </p:blipFill>
        <p:spPr>
          <a:xfrm>
            <a:off x="709828" y="1631710"/>
            <a:ext cx="10413501" cy="4382002"/>
          </a:xfrm>
          <a:prstGeom prst="rect">
            <a:avLst/>
          </a:prstGeom>
        </p:spPr>
      </p:pic>
    </p:spTree>
    <p:extLst>
      <p:ext uri="{BB962C8B-B14F-4D97-AF65-F5344CB8AC3E}">
        <p14:creationId xmlns:p14="http://schemas.microsoft.com/office/powerpoint/2010/main" val="269096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294274" y="558217"/>
            <a:ext cx="5410239" cy="2078699"/>
          </a:xfrm>
        </p:spPr>
        <p:txBody>
          <a:bodyPr/>
          <a:lstStyle/>
          <a:p>
            <a:r>
              <a:rPr lang="en-US" dirty="0"/>
              <a:t>Coding   and scraping  approach</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8</a:t>
            </a:fld>
            <a:endParaRPr lang="en-US" dirty="0"/>
          </a:p>
        </p:txBody>
      </p:sp>
      <p:sp>
        <p:nvSpPr>
          <p:cNvPr id="6" name="Oval 5" descr="Logo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Text&#10;&#10;Description automatically generated">
            <a:extLst>
              <a:ext uri="{FF2B5EF4-FFF2-40B4-BE49-F238E27FC236}">
                <a16:creationId xmlns:a16="http://schemas.microsoft.com/office/drawing/2014/main" id="{D3E8072E-00A1-19ED-3BC8-5FCC8AB4970C}"/>
              </a:ext>
            </a:extLst>
          </p:cNvPr>
          <p:cNvPicPr>
            <a:picLocks noGrp="1" noChangeAspect="1"/>
          </p:cNvPicPr>
          <p:nvPr>
            <p:ph type="pic" sz="quarter" idx="12"/>
          </p:nvPr>
        </p:nvPicPr>
        <p:blipFill>
          <a:blip r:embed="rId3"/>
          <a:srcRect l="17520" r="17520"/>
          <a:stretch>
            <a:fillRect/>
          </a:stretch>
        </p:blipFill>
        <p:spPr/>
      </p:pic>
    </p:spTree>
    <p:extLst>
      <p:ext uri="{BB962C8B-B14F-4D97-AF65-F5344CB8AC3E}">
        <p14:creationId xmlns:p14="http://schemas.microsoft.com/office/powerpoint/2010/main" val="279198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F7FC12-69F4-DB7D-CEA0-BF98A695E413}"/>
              </a:ext>
            </a:extLst>
          </p:cNvPr>
          <p:cNvSpPr>
            <a:spLocks noGrp="1"/>
          </p:cNvSpPr>
          <p:nvPr>
            <p:ph type="body" idx="1"/>
          </p:nvPr>
        </p:nvSpPr>
        <p:spPr>
          <a:xfrm>
            <a:off x="210385" y="1015067"/>
            <a:ext cx="4793714" cy="5301843"/>
          </a:xfrm>
        </p:spPr>
        <p:txBody>
          <a:bodyPr/>
          <a:lstStyle/>
          <a:p>
            <a:pPr marL="171450" indent="-171450">
              <a:buFont typeface="Arial" panose="020B0604020202020204" pitchFamily="34" charset="0"/>
              <a:buChar char="•"/>
            </a:pPr>
            <a:r>
              <a:rPr lang="en-US" sz="1200" b="0" cap="none" dirty="0"/>
              <a:t>Our project used combination of,</a:t>
            </a:r>
          </a:p>
          <a:p>
            <a:r>
              <a:rPr lang="en-US" sz="1200" b="0" cap="none" dirty="0"/>
              <a:t>Leaflet, </a:t>
            </a:r>
            <a:r>
              <a:rPr lang="en-US" sz="1200" b="0" cap="none" dirty="0" err="1"/>
              <a:t>sqlalchemy</a:t>
            </a:r>
            <a:r>
              <a:rPr lang="en-US" sz="1200" b="0" cap="none" dirty="0"/>
              <a:t>, pandas </a:t>
            </a:r>
          </a:p>
          <a:p>
            <a:endParaRPr lang="en-US" sz="1200" b="0" cap="none" dirty="0"/>
          </a:p>
          <a:p>
            <a:pPr marL="171450" indent="-171450">
              <a:buFont typeface="Arial" panose="020B0604020202020204" pitchFamily="34" charset="0"/>
              <a:buChar char="•"/>
            </a:pPr>
            <a:r>
              <a:rPr lang="en-US" sz="1200" b="0" cap="none" dirty="0"/>
              <a:t>The base database was collected from - https://www.Kaggle.Com/datasets/suryajadahake/australia-property-sales.</a:t>
            </a:r>
          </a:p>
          <a:p>
            <a:endParaRPr lang="en-US" sz="1200" b="0" cap="none" dirty="0"/>
          </a:p>
          <a:p>
            <a:pPr marL="171450" indent="-171450">
              <a:buFont typeface="Arial" panose="020B0604020202020204" pitchFamily="34" charset="0"/>
              <a:buChar char="•"/>
            </a:pPr>
            <a:r>
              <a:rPr lang="en-US" sz="1200" b="0" cap="none" dirty="0"/>
              <a:t>A flask powered </a:t>
            </a:r>
            <a:r>
              <a:rPr lang="en-US" sz="1200" b="0" cap="none" dirty="0" err="1"/>
              <a:t>api</a:t>
            </a:r>
            <a:r>
              <a:rPr lang="en-US" sz="1200" b="0" cap="none" dirty="0"/>
              <a:t> was used to run the website where the visualizations are displayed. </a:t>
            </a:r>
          </a:p>
          <a:p>
            <a:pPr marL="171450" indent="-171450">
              <a:buFont typeface="Arial" panose="020B0604020202020204" pitchFamily="34" charset="0"/>
              <a:buChar char="•"/>
            </a:pPr>
            <a:r>
              <a:rPr lang="en-US" sz="1200" b="0" cap="none" dirty="0"/>
              <a:t>Bootstrap was used as a template in the set up of the page.</a:t>
            </a:r>
          </a:p>
          <a:p>
            <a:endParaRPr lang="en-US" sz="1200" b="0" cap="none" dirty="0"/>
          </a:p>
          <a:p>
            <a:endParaRPr lang="en-US" sz="1200" b="0" cap="none" dirty="0"/>
          </a:p>
          <a:p>
            <a:pPr marL="171450" indent="-171450">
              <a:buFont typeface="Arial" panose="020B0604020202020204" pitchFamily="34" charset="0"/>
              <a:buChar char="•"/>
            </a:pPr>
            <a:r>
              <a:rPr lang="en-US" sz="1200" b="0" cap="none" dirty="0"/>
              <a:t>As an extra java library </a:t>
            </a:r>
            <a:r>
              <a:rPr lang="en-US" sz="1200" b="0" cap="none" dirty="0" err="1"/>
              <a:t>animiejs</a:t>
            </a:r>
            <a:r>
              <a:rPr lang="en-US" sz="1200" b="0" cap="none" dirty="0"/>
              <a:t> has been used to create the page location view.</a:t>
            </a:r>
            <a:endParaRPr lang="en-AU" sz="1200" b="0" cap="none" dirty="0"/>
          </a:p>
        </p:txBody>
      </p:sp>
      <p:sp>
        <p:nvSpPr>
          <p:cNvPr id="4" name="Slide Number Placeholder 3">
            <a:extLst>
              <a:ext uri="{FF2B5EF4-FFF2-40B4-BE49-F238E27FC236}">
                <a16:creationId xmlns:a16="http://schemas.microsoft.com/office/drawing/2014/main" id="{1C56E6B7-487F-282C-A3A5-FF73EBC6BEBA}"/>
              </a:ext>
            </a:extLst>
          </p:cNvPr>
          <p:cNvSpPr>
            <a:spLocks noGrp="1"/>
          </p:cNvSpPr>
          <p:nvPr>
            <p:ph type="sldNum" sz="quarter" idx="11"/>
          </p:nvPr>
        </p:nvSpPr>
        <p:spPr/>
        <p:txBody>
          <a:bodyPr/>
          <a:lstStyle/>
          <a:p>
            <a:pPr algn="ctr"/>
            <a:fld id="{B67B645E-C5E5-4727-B977-D372A0AA71D9}" type="slidenum">
              <a:rPr lang="en-US" noProof="0" smtClean="0"/>
              <a:pPr algn="ctr"/>
              <a:t>9</a:t>
            </a:fld>
            <a:endParaRPr lang="en-US" noProof="0"/>
          </a:p>
        </p:txBody>
      </p:sp>
      <p:pic>
        <p:nvPicPr>
          <p:cNvPr id="9" name="Picture Placeholder 8" descr="A close-up of a logo&#10;&#10;Description automatically generated with low confidence">
            <a:extLst>
              <a:ext uri="{FF2B5EF4-FFF2-40B4-BE49-F238E27FC236}">
                <a16:creationId xmlns:a16="http://schemas.microsoft.com/office/drawing/2014/main" id="{5B2FF785-68B2-BA72-AD8B-08DC3DFCC9EE}"/>
              </a:ext>
            </a:extLst>
          </p:cNvPr>
          <p:cNvPicPr>
            <a:picLocks noGrp="1" noChangeAspect="1"/>
          </p:cNvPicPr>
          <p:nvPr>
            <p:ph type="pic" sz="quarter" idx="12"/>
          </p:nvPr>
        </p:nvPicPr>
        <p:blipFill>
          <a:blip r:embed="rId2"/>
          <a:srcRect l="17579" r="17579"/>
          <a:stretch>
            <a:fillRect/>
          </a:stretch>
        </p:blipFill>
        <p:spPr/>
      </p:pic>
    </p:spTree>
    <p:extLst>
      <p:ext uri="{BB962C8B-B14F-4D97-AF65-F5344CB8AC3E}">
        <p14:creationId xmlns:p14="http://schemas.microsoft.com/office/powerpoint/2010/main" val="4189694222"/>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410</TotalTime>
  <Words>651</Words>
  <Application>Microsoft Office PowerPoint</Application>
  <PresentationFormat>Widescreen</PresentationFormat>
  <Paragraphs>90</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body</vt:lpstr>
      <vt:lpstr>Corbel</vt:lpstr>
      <vt:lpstr>Lato</vt:lpstr>
      <vt:lpstr>Office Theme</vt:lpstr>
      <vt:lpstr>ACT Property </vt:lpstr>
      <vt:lpstr>Team </vt:lpstr>
      <vt:lpstr>Part 1 - Discussion</vt:lpstr>
      <vt:lpstr>Background</vt:lpstr>
      <vt:lpstr>Data Cleaning</vt:lpstr>
      <vt:lpstr>Web Design</vt:lpstr>
      <vt:lpstr>Data Comparison</vt:lpstr>
      <vt:lpstr>Coding   and scraping  approach</vt:lpstr>
      <vt:lpstr>PowerPoint Presentation</vt:lpstr>
      <vt:lpstr>   Home page for the location view</vt:lpstr>
      <vt:lpstr>The second layer has a Terrain view</vt:lpstr>
      <vt:lpstr>     The property type view</vt:lpstr>
      <vt:lpstr>PowerPoint Presentation</vt:lpstr>
      <vt:lpstr>PowerPoint Presentation</vt:lpstr>
      <vt:lpstr>Visualization Purpose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 Property</dc:title>
  <dc:creator>Alistair Nguyen</dc:creator>
  <cp:lastModifiedBy>Alistair Nguyen</cp:lastModifiedBy>
  <cp:revision>4</cp:revision>
  <dcterms:created xsi:type="dcterms:W3CDTF">2022-11-25T02:46:13Z</dcterms:created>
  <dcterms:modified xsi:type="dcterms:W3CDTF">2022-11-28T07:54:42Z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